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4" r:id="rId2"/>
    <p:sldId id="305" r:id="rId3"/>
    <p:sldId id="306" r:id="rId4"/>
    <p:sldId id="311" r:id="rId5"/>
    <p:sldId id="312" r:id="rId6"/>
    <p:sldId id="307" r:id="rId7"/>
    <p:sldId id="308" r:id="rId8"/>
    <p:sldId id="309" r:id="rId9"/>
    <p:sldId id="310" r:id="rId10"/>
  </p:sldIdLst>
  <p:sldSz cx="9144000" cy="5143500" type="screen16x9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0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D0D0D"/>
    <a:srgbClr val="CC0000"/>
    <a:srgbClr val="002060"/>
    <a:srgbClr val="FF0066"/>
    <a:srgbClr val="E94909"/>
    <a:srgbClr val="D1C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248" autoAdjust="0"/>
  </p:normalViewPr>
  <p:slideViewPr>
    <p:cSldViewPr>
      <p:cViewPr varScale="1">
        <p:scale>
          <a:sx n="130" d="100"/>
          <a:sy n="130" d="100"/>
        </p:scale>
        <p:origin x="1074" y="114"/>
      </p:cViewPr>
      <p:guideLst>
        <p:guide orient="horz" pos="130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3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2" y="0"/>
            <a:ext cx="2929837" cy="498853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r">
              <a:defRPr sz="1200"/>
            </a:lvl1pPr>
          </a:lstStyle>
          <a:p>
            <a:fld id="{403B905C-1443-4318-B1E1-09F3D85EE8BC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3"/>
            <a:ext cx="2929837" cy="498852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2" y="9443663"/>
            <a:ext cx="2929837" cy="498852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r">
              <a:defRPr sz="1200"/>
            </a:lvl1pPr>
          </a:lstStyle>
          <a:p>
            <a:fld id="{A694DB48-357A-45BA-B13B-F61986A2ED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092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3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8853"/>
          </a:xfrm>
          <a:prstGeom prst="rect">
            <a:avLst/>
          </a:prstGeom>
        </p:spPr>
        <p:txBody>
          <a:bodyPr vert="horz" lIns="91925" tIns="45962" rIns="91925" bIns="45962" rtlCol="0"/>
          <a:lstStyle>
            <a:lvl1pPr algn="r">
              <a:defRPr sz="1200"/>
            </a:lvl1pPr>
          </a:lstStyle>
          <a:p>
            <a:fld id="{B173691B-7EA1-44E7-80A8-64E8FDC72FC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25" tIns="45962" rIns="91925" bIns="4596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925" tIns="45962" rIns="91925" bIns="45962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3"/>
            <a:ext cx="2929837" cy="498852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8852"/>
          </a:xfrm>
          <a:prstGeom prst="rect">
            <a:avLst/>
          </a:prstGeom>
        </p:spPr>
        <p:txBody>
          <a:bodyPr vert="horz" lIns="91925" tIns="45962" rIns="91925" bIns="45962" rtlCol="0" anchor="b"/>
          <a:lstStyle>
            <a:lvl1pPr algn="r">
              <a:defRPr sz="1200"/>
            </a:lvl1pPr>
          </a:lstStyle>
          <a:p>
            <a:fld id="{32DB45BC-4E28-4334-9CDA-D85CE538C8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58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61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105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322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770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81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798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655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621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DB45BC-4E28-4334-9CDA-D85CE538C83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666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9913A-37A6-4D7E-8160-B5C1069C07C6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772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D465-B0A0-4227-B5B8-3E67C9EAB88A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014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371D-18C0-47CD-ACFF-AB4775956AC5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4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F2010-A1AB-43C9-8848-AE15224E217C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9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A133C-8C26-437B-994B-96EF4A3B1A45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37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FB98A-37E5-4173-81C6-0126C6C869C3}" type="datetime1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73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ED8CF-51AC-4BD0-9940-8E398A2ED9CF}" type="datetime1">
              <a:rPr lang="ru-RU" smtClean="0"/>
              <a:t>27.03.2025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34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FF0D8-1ADD-44C6-AF03-3A4395CEA660}" type="datetime1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68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6DA3A-6331-4425-A888-C36CB5C429C9}" type="datetime1">
              <a:rPr lang="ru-RU" smtClean="0"/>
              <a:t>27.03.2025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347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146A-C89D-4A35-9023-EB91D64A622C}" type="datetime1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93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5-516F-4E4A-8BF5-79D687A44492}" type="datetime1">
              <a:rPr lang="ru-RU" smtClean="0"/>
              <a:t>27.03.2025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5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6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1B67D-F458-4E84-BB82-189C431DDA9F}" type="datetime1">
              <a:rPr lang="ru-RU" smtClean="0"/>
              <a:t>27.03.2025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7BE69-84A3-4EBE-9FAE-7792FFC35D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24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conomy.gov.by/ru/nac-konkurs-ru/" TargetMode="External"/><Relationship Id="rId4" Type="http://schemas.openxmlformats.org/officeDocument/2006/relationships/hyperlink" Target="mailto:ekon@dzerzhinsk.gov.b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771550"/>
            <a:ext cx="8964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Заседание </a:t>
            </a:r>
          </a:p>
          <a:p>
            <a:pPr algn="ctr"/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Совета по развитию предпринимательства </a:t>
            </a:r>
          </a:p>
          <a:p>
            <a:pPr algn="ctr"/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при Дзержинском райисполкоме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81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2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1"/>
            <a:ext cx="7783098" cy="864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ts val="18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по развитию предпринимательства </a:t>
            </a:r>
          </a:p>
          <a:p>
            <a:pPr algn="ctr">
              <a:lnSpc>
                <a:spcPts val="18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Дзержинском райисполкоме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Дзержинского РИК от 21.10.2019 № 158р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1059582"/>
            <a:ext cx="8640960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Совета – Метлушко А.А. (райисполком)</a:t>
            </a:r>
          </a:p>
          <a:p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председателя Совета – Минько В.А. (ООО «МАВ»)</a:t>
            </a:r>
          </a:p>
          <a:p>
            <a:pPr algn="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– Кондратьева К.А. (райисполком)</a:t>
            </a:r>
          </a:p>
          <a:p>
            <a:pPr algn="ctr"/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Белькович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С.Н. (СООО «АРОМАТИК»)</a:t>
            </a:r>
          </a:p>
          <a:p>
            <a:pPr marL="342900" indent="-342900">
              <a:buAutoNum type="arabicPeriod"/>
            </a:pP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Бержец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В.В. (ООО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НикитАл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Компани)</a:t>
            </a:r>
          </a:p>
          <a:p>
            <a:pPr marL="342900" indent="-342900"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Л.П. (ЦБУ № 606 ф-ла ОАО «АСБ «Беларусбанк»</a:t>
            </a:r>
          </a:p>
          <a:p>
            <a:pPr marL="342900" indent="-342900">
              <a:buAutoNum type="arabicPeriod"/>
            </a:pP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Луговнев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В.А. (ООО «ЗАВОД-ЕВРОМАШ)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Малевич Т.Л. (ООО «Траст-Брест»)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Муравьев Д.А. (ООО «Золотой пион»)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Пинский Д.В. (ООО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Либрум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marL="342900" indent="-342900">
              <a:buAutoNum type="arabicPeriod"/>
            </a:pP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Поведайко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М.П. (ООО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ГринХим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Сергеев В.П. (ООО «ИНТЕРТРАНСАВТО»)</a:t>
            </a:r>
          </a:p>
          <a:p>
            <a:pPr marL="342900" indent="-342900">
              <a:buAutoNum type="arabicPeriod"/>
            </a:pP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Синякевич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Н.Н. (ООО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СтройкиНН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Старовойтов С.Г. (ОДО «ПРИЗМА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                                              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801716 34624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Швиц Н.В. (ЦБУ № 530 ОАО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Белагропромбанк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                     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srp@dzerzhinsk.gov.by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438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3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1"/>
            <a:ext cx="7783098" cy="864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малого и среднего предпринимательства </a:t>
            </a:r>
          </a:p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Дзержинского района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01.01.2025 –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3 242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т. ч.: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101 до 250 чел. 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до 100 чел. 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977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предприниматели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2 245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2024 году создано 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и 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197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предпринимателя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исключено из ЕГР 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и </a:t>
            </a: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283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предпринимателя 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546" y="1142373"/>
            <a:ext cx="7783098" cy="33735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79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4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1"/>
            <a:ext cx="7783098" cy="864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1059582"/>
            <a:ext cx="7632848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"/>
            <a:ext cx="698477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финансовой поддержки МСП, </a:t>
            </a:r>
          </a:p>
          <a:p>
            <a:pPr algn="ctr">
              <a:lnSpc>
                <a:spcPts val="18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реализованные на территории Дзержинского района</a:t>
            </a:r>
          </a:p>
          <a:p>
            <a:pPr algn="ctr">
              <a:lnSpc>
                <a:spcPts val="18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 2024 год</a:t>
            </a:r>
          </a:p>
          <a:p>
            <a:pPr>
              <a:lnSpc>
                <a:spcPts val="1800"/>
              </a:lnSpc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039220"/>
              </p:ext>
            </p:extLst>
          </p:nvPr>
        </p:nvGraphicFramePr>
        <p:xfrm>
          <a:off x="195907" y="708086"/>
          <a:ext cx="8640962" cy="4361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825">
                  <a:extLst>
                    <a:ext uri="{9D8B030D-6E8A-4147-A177-3AD203B41FA5}">
                      <a16:colId xmlns:a16="http://schemas.microsoft.com/office/drawing/2014/main" xmlns="" val="1502885769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191499803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50987128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139994137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4187888715"/>
                    </a:ext>
                  </a:extLst>
                </a:gridCol>
                <a:gridCol w="1836561">
                  <a:extLst>
                    <a:ext uri="{9D8B030D-6E8A-4147-A177-3AD203B41FA5}">
                      <a16:colId xmlns:a16="http://schemas.microsoft.com/office/drawing/2014/main" xmlns="" val="4090587165"/>
                    </a:ext>
                  </a:extLst>
                </a:gridCol>
              </a:tblGrid>
              <a:tr h="77471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Банк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кредитных программ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Ставки, %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МСП, получивших кредитные ресурсы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Общий объем кредитных ресурсов, предоставленных</a:t>
                      </a:r>
                      <a:r>
                        <a:rPr lang="ru-RU" sz="1400" b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банками, </a:t>
                      </a:r>
                      <a:r>
                        <a:rPr lang="ru-RU" sz="1400" b="1" i="1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3453044642"/>
                  </a:ext>
                </a:extLst>
              </a:tr>
              <a:tr h="152282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ЦБУ №606 ОАО «АСБ Беларусбанк»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бел. рубли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6% до 11,61 %, </a:t>
                      </a:r>
                      <a:b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рос. рубли 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ключевая ставка Банка ЦБ,</a:t>
                      </a:r>
                    </a:p>
                    <a:p>
                      <a:pPr algn="l"/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РФ+3 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п.п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</a:t>
                      </a:r>
                    </a:p>
                    <a:p>
                      <a:pPr algn="l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китайские юани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-8%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текущую деятельность – до 3 лет, </a:t>
                      </a:r>
                    </a:p>
                    <a:p>
                      <a:pPr algn="l">
                        <a:lnSpc>
                          <a:spcPts val="1200"/>
                        </a:lnSpc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200"/>
                        </a:lnSpc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инвестиционную деятельность – до 7 лет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8,37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2278513056"/>
                  </a:ext>
                </a:extLst>
              </a:tr>
              <a:tr h="35374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ОАО «</a:t>
                      </a:r>
                      <a:r>
                        <a:rPr lang="ru-RU" sz="13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Белгазпром</a:t>
                      </a: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6,25-19 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24-84 мес.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7,66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3749106186"/>
                  </a:ext>
                </a:extLst>
              </a:tr>
              <a:tr h="941079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</a:pPr>
                      <a:r>
                        <a:rPr lang="ru-RU" sz="13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ЦБУ №530 О</a:t>
                      </a:r>
                      <a:r>
                        <a:rPr lang="ru-RU" sz="13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 «</a:t>
                      </a:r>
                      <a:r>
                        <a:rPr lang="ru-RU" sz="13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Белагропромбанк</a:t>
                      </a:r>
                      <a:r>
                        <a:rPr lang="ru-RU" sz="13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2 %;</a:t>
                      </a:r>
                    </a:p>
                    <a:p>
                      <a:pPr algn="l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7,25-11,62 %;</a:t>
                      </a:r>
                    </a:p>
                    <a:p>
                      <a:pPr algn="l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%; 14,5 %;</a:t>
                      </a:r>
                    </a:p>
                    <a:p>
                      <a:pPr algn="l"/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1-7 лет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3,62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2222629557"/>
                  </a:ext>
                </a:extLst>
              </a:tr>
              <a:tr h="280494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2 до 19 %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 до 7 лет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19,7</a:t>
                      </a:r>
                    </a:p>
                  </a:txBody>
                  <a:tcPr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xmlns="" val="604251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7062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5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2"/>
            <a:ext cx="7783098" cy="7372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Инвестиционные проекты</a:t>
            </a:r>
          </a:p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«Региональная инициатива»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бизнес-идеи субъектов МСП</a:t>
            </a:r>
          </a:p>
          <a:p>
            <a:pPr marL="342900" indent="-342900">
              <a:buFontTx/>
              <a:buChar char="-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кредитные ресурсы на особых условиях</a:t>
            </a:r>
          </a:p>
          <a:p>
            <a:pPr marL="342900" indent="-342900">
              <a:buFontTx/>
              <a:buChar char="-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1400"/>
              </a:lnSpc>
              <a:buFontTx/>
              <a:buChar char="-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ОАО «Банк развития Республики Беларусь», ОАО «АСБ «Беларусбанк», ОАО «Банк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Дабрабыт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«Белорусский банк развития и реконструкции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Белинвестбанк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ОАО «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Белагропромбанк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lnSpc>
                <a:spcPts val="1400"/>
              </a:lnSpc>
              <a:buFontTx/>
              <a:buChar char="-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Инвестпроект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за пределами столицы и областных центров</a:t>
            </a:r>
          </a:p>
          <a:p>
            <a:pPr marL="342900" indent="-342900" algn="just">
              <a:lnSpc>
                <a:spcPts val="18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для социально-экономического развития региона </a:t>
            </a:r>
          </a:p>
          <a:p>
            <a:pPr algn="just">
              <a:lnSpc>
                <a:spcPts val="18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(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16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Миноблисполкома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06.08.2024 № 696 «Об установлении перечня»);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не менее 5 новых рабочих мест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новых или модернизация существующих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</a:t>
            </a:r>
          </a:p>
          <a:p>
            <a:pPr algn="just">
              <a:spcBef>
                <a:spcPts val="60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онлайн-площадка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«региональная-</a:t>
            </a:r>
            <a:r>
              <a:rPr lang="ru-RU" sz="1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инициатива.бел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БФФПП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546" y="1142373"/>
            <a:ext cx="7783098" cy="337359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854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6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1"/>
            <a:ext cx="7783098" cy="864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конкурс</a:t>
            </a:r>
          </a:p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 года – 2025 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ts val="2800"/>
              </a:lnSpc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«Успешный старт»</a:t>
            </a:r>
          </a:p>
          <a:p>
            <a:pPr marL="457200" indent="-457200">
              <a:lnSpc>
                <a:spcPts val="1800"/>
              </a:lnSpc>
              <a:spcBef>
                <a:spcPts val="600"/>
              </a:spcBef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«Стабильный успех»                                                                         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номинации допускается участие крупных предприятий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lnSpc>
                <a:spcPts val="2800"/>
              </a:lnSpc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«Эффективный бизнес в сфере производства»</a:t>
            </a:r>
          </a:p>
          <a:p>
            <a:pPr marL="457200" indent="-457200">
              <a:lnSpc>
                <a:spcPts val="2800"/>
              </a:lnSpc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«Эффективный бизнес в сфере услуг»</a:t>
            </a:r>
          </a:p>
          <a:p>
            <a:pPr marL="457200" indent="-457200">
              <a:lnSpc>
                <a:spcPts val="2800"/>
              </a:lnSpc>
              <a:buAutoNum type="arabicPeriod"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«Эффективный индивидуальный бизнес» </a:t>
            </a:r>
          </a:p>
          <a:p>
            <a:pPr>
              <a:lnSpc>
                <a:spcPts val="1800"/>
              </a:lnSpc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данной номинации участвуют индивидуальные предприниматели)</a:t>
            </a:r>
          </a:p>
          <a:p>
            <a:endParaRPr lang="ru-RU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ekon@dzerzhinsk.gov.by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тел. </a:t>
            </a:r>
            <a:r>
              <a:rPr 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(01716) 3- 46-24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Минэкономики: </a:t>
            </a:r>
            <a:r>
              <a:rPr lang="ru-RU" sz="1800" b="1" u="sng" dirty="0">
                <a:solidFill>
                  <a:srgbClr val="2828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https://www.economy.gov.by/ru/nac-konkurs-ru/</a:t>
            </a: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1059582"/>
            <a:ext cx="7632848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528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7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269235"/>
            <a:ext cx="7783098" cy="7694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Победители конкурса</a:t>
            </a:r>
          </a:p>
          <a:p>
            <a:pPr algn="ctr"/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 года – 2024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497" y="771550"/>
            <a:ext cx="9036222" cy="37444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1203598"/>
            <a:ext cx="2773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«Успешный старт»</a:t>
            </a: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1190281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«Стабильный успех»</a:t>
            </a:r>
            <a:endParaRPr lang="ru-RU" b="1" u="sng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20241129490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26" y="1749386"/>
            <a:ext cx="3547534" cy="1938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202411294900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13383"/>
            <a:ext cx="3456383" cy="2010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6224" y="3970633"/>
            <a:ext cx="3475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«ТПК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Белдозер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директор –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Крупко Михаил Николаевич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4011910"/>
            <a:ext cx="4787750" cy="805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«Фанипольский завод измерительных приборов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Энергомера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директор - Кабаков Александр Николаевич</a:t>
            </a:r>
          </a:p>
        </p:txBody>
      </p:sp>
    </p:spTree>
    <p:extLst>
      <p:ext uri="{BB962C8B-B14F-4D97-AF65-F5344CB8AC3E}">
        <p14:creationId xmlns:p14="http://schemas.microsoft.com/office/powerpoint/2010/main" val="369708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8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1"/>
            <a:ext cx="7783098" cy="864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норм Закона Республики Беларусь от 22 апреля 2024г. 365-З «Об изменении законов по вопросам предпринимательской деятельности»;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овшества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применении кассового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оборудования;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едопустимости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выплаты заработной платы «в конвертах»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</a:pP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2400"/>
              </a:lnSpc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1059582"/>
            <a:ext cx="7632848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48056" y="2355726"/>
            <a:ext cx="8516432" cy="1800200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управления контрольной работы инспекции МНС Республики Беларусь по Дзержинскому району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Калечиц Елена Владимировна</a:t>
            </a:r>
          </a:p>
          <a:p>
            <a:pPr marL="0" indent="0">
              <a:buNone/>
            </a:pP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Содокладчик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начальник Дзержинского районного отдела Минского областного управления ФСЗН Министерства труда и социальной защиты РБ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Зверок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Наталия 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Вячеславовна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36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2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99855" y="4869656"/>
            <a:ext cx="2133600" cy="273844"/>
          </a:xfrm>
        </p:spPr>
        <p:txBody>
          <a:bodyPr/>
          <a:lstStyle/>
          <a:p>
            <a:fld id="{61F7BE69-84A3-4EBE-9FAE-7792FFC35DC2}" type="slidenum">
              <a:rPr lang="ru-RU" sz="1600" b="1" smtClean="0">
                <a:solidFill>
                  <a:schemeClr val="tx1"/>
                </a:solidFill>
              </a:rPr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77334" y="51471"/>
            <a:ext cx="7783098" cy="8640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постановлении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Министров Республики Беларусь от 28 июня 2024 г. № 459 «О мерах государственной поддержки малого и среднего предпринимательства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ресурсах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Банка развития Республики Беларусь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9512" y="1059582"/>
            <a:ext cx="7632848" cy="39604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48056" y="2571750"/>
            <a:ext cx="8516432" cy="1944216"/>
          </a:xfrm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ЦБУ № 530 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г.Дзержинск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региональной дирекции по Минской области ОАО «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Белагропромбанк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Швиц Наталья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Викентьевна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3809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2184</TotalTime>
  <Words>674</Words>
  <Application>Microsoft Office PowerPoint</Application>
  <PresentationFormat>Экран (16:9)</PresentationFormat>
  <Paragraphs>168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развития  промышленного потенциала  и привлечения инвесторов  в городах-спутниках  на примере городов-спутников Дзержинского района</dc:title>
  <dc:creator>rcit</dc:creator>
  <cp:lastModifiedBy>Лукашевич Наталья</cp:lastModifiedBy>
  <cp:revision>240</cp:revision>
  <cp:lastPrinted>2025-03-27T06:17:47Z</cp:lastPrinted>
  <dcterms:created xsi:type="dcterms:W3CDTF">2023-11-20T09:55:06Z</dcterms:created>
  <dcterms:modified xsi:type="dcterms:W3CDTF">2025-03-27T06:17:52Z</dcterms:modified>
</cp:coreProperties>
</file>